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Nuni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9" roundtripDataSignature="AMtx7mgtmMTZ0+GSPpeiXJBcrqKGCs3Z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FEAC1D2-A8AC-4C47-BA11-2FBDFAC7118F}">
  <a:tblStyle styleId="{6FEAC1D2-A8AC-4C47-BA11-2FBDFAC711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Nunito-regular.fntdata"/><Relationship Id="rId14" Type="http://schemas.openxmlformats.org/officeDocument/2006/relationships/slide" Target="slides/slide8.xml"/><Relationship Id="rId17" Type="http://schemas.openxmlformats.org/officeDocument/2006/relationships/font" Target="fonts/Nunito-italic.fntdata"/><Relationship Id="rId16" Type="http://schemas.openxmlformats.org/officeDocument/2006/relationships/font" Target="fonts/Nunito-bold.fntdata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Nuni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6" name="Google Shape;12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2" name="Google Shape;13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5" name="Google Shape;145;p4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a45448390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g2a45448390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a45448390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2a45448390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45448390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g2a45448390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a45448390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a45448390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8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8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8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" name="Google Shape;14;p8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8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" name="Google Shape;17;p8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18;p8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8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8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" name="Google Shape;22;p8"/>
          <p:cNvGrpSpPr/>
          <p:nvPr/>
        </p:nvGrpSpPr>
        <p:grpSpPr>
          <a:xfrm>
            <a:off x="7057468" y="5088"/>
            <a:ext cx="1851281" cy="752108"/>
            <a:chOff x="6917201" y="0"/>
            <a:chExt cx="2227776" cy="863400"/>
          </a:xfrm>
        </p:grpSpPr>
        <p:sp>
          <p:nvSpPr>
            <p:cNvPr id="23" name="Google Shape;23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" name="Google Shape;25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" name="Google Shape;26;p8"/>
          <p:cNvGrpSpPr/>
          <p:nvPr/>
        </p:nvGrpSpPr>
        <p:grpSpPr>
          <a:xfrm>
            <a:off x="6553032" y="4217852"/>
            <a:ext cx="2389067" cy="925737"/>
            <a:chOff x="6917201" y="0"/>
            <a:chExt cx="2227776" cy="863400"/>
          </a:xfrm>
        </p:grpSpPr>
        <p:sp>
          <p:nvSpPr>
            <p:cNvPr id="27" name="Google Shape;27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28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" name="Google Shape;30;p8"/>
          <p:cNvGrpSpPr/>
          <p:nvPr/>
        </p:nvGrpSpPr>
        <p:grpSpPr>
          <a:xfrm>
            <a:off x="199149" y="4055652"/>
            <a:ext cx="2795413" cy="1083308"/>
            <a:chOff x="6917201" y="0"/>
            <a:chExt cx="2227776" cy="863400"/>
          </a:xfrm>
        </p:grpSpPr>
        <p:sp>
          <p:nvSpPr>
            <p:cNvPr id="31" name="Google Shape;31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8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8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1" name="Google Shape;111;p17"/>
          <p:cNvGrpSpPr/>
          <p:nvPr/>
        </p:nvGrpSpPr>
        <p:grpSpPr>
          <a:xfrm>
            <a:off x="5959222" y="4119576"/>
            <a:ext cx="2520951" cy="1024165"/>
            <a:chOff x="6917201" y="0"/>
            <a:chExt cx="2227776" cy="863400"/>
          </a:xfrm>
        </p:grpSpPr>
        <p:sp>
          <p:nvSpPr>
            <p:cNvPr id="112" name="Google Shape;112;p1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5" name="Google Shape;115;p17"/>
          <p:cNvGrpSpPr/>
          <p:nvPr/>
        </p:nvGrpSpPr>
        <p:grpSpPr>
          <a:xfrm>
            <a:off x="199149" y="2"/>
            <a:ext cx="2795413" cy="1083308"/>
            <a:chOff x="6917201" y="0"/>
            <a:chExt cx="2227776" cy="863400"/>
          </a:xfrm>
        </p:grpSpPr>
        <p:sp>
          <p:nvSpPr>
            <p:cNvPr id="116" name="Google Shape;116;p17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7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9" name="Google Shape;119;p17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0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" name="Google Shape;54;p11"/>
          <p:cNvGrpSpPr/>
          <p:nvPr/>
        </p:nvGrpSpPr>
        <p:grpSpPr>
          <a:xfrm>
            <a:off x="5594191" y="3961115"/>
            <a:ext cx="2910144" cy="1182340"/>
            <a:chOff x="6917201" y="0"/>
            <a:chExt cx="2227776" cy="863400"/>
          </a:xfrm>
        </p:grpSpPr>
        <p:sp>
          <p:nvSpPr>
            <p:cNvPr id="55" name="Google Shape;55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8" name="Google Shape;58;p11"/>
          <p:cNvGrpSpPr/>
          <p:nvPr/>
        </p:nvGrpSpPr>
        <p:grpSpPr>
          <a:xfrm>
            <a:off x="199149" y="2"/>
            <a:ext cx="2795413" cy="1083308"/>
            <a:chOff x="6917201" y="0"/>
            <a:chExt cx="2227776" cy="863400"/>
          </a:xfrm>
        </p:grpSpPr>
        <p:sp>
          <p:nvSpPr>
            <p:cNvPr id="59" name="Google Shape;59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" name="Google Shape;62;p11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2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12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83" name="Google Shape;83;p14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84" name="Google Shape;84;p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5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8" name="Google Shape;88;p15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9" name="Google Shape;89;p15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5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" name="Google Shape;92;p1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3" name="Google Shape;93;p15"/>
          <p:cNvGrpSpPr/>
          <p:nvPr/>
        </p:nvGrpSpPr>
        <p:grpSpPr>
          <a:xfrm>
            <a:off x="34934" y="4522125"/>
            <a:ext cx="1593305" cy="617072"/>
            <a:chOff x="6917201" y="0"/>
            <a:chExt cx="2227776" cy="863400"/>
          </a:xfrm>
        </p:grpSpPr>
        <p:sp>
          <p:nvSpPr>
            <p:cNvPr id="94" name="Google Shape;94;p1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7" name="Google Shape;97;p15"/>
          <p:cNvGrpSpPr/>
          <p:nvPr/>
        </p:nvGrpSpPr>
        <p:grpSpPr>
          <a:xfrm>
            <a:off x="5886353" y="1243"/>
            <a:ext cx="3257454" cy="1261514"/>
            <a:chOff x="6917201" y="0"/>
            <a:chExt cx="2227776" cy="863400"/>
          </a:xfrm>
        </p:grpSpPr>
        <p:sp>
          <p:nvSpPr>
            <p:cNvPr id="98" name="Google Shape;98;p15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" name="Google Shape;101;p15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b="0" i="0" sz="2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b="0" i="0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b="0" i="0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5.jpg"/><Relationship Id="rId5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/>
          <p:nvPr>
            <p:ph type="ctrTitle"/>
          </p:nvPr>
        </p:nvSpPr>
        <p:spPr>
          <a:xfrm>
            <a:off x="1017300" y="1822825"/>
            <a:ext cx="6831300" cy="144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05"/>
              <a:buNone/>
            </a:pPr>
            <a:r>
              <a:rPr lang="en-US"/>
              <a:t>Lightning Talk 8 – </a:t>
            </a:r>
            <a:r>
              <a:rPr lang="en-US"/>
              <a:t>Ethics and Professional Responsibility</a:t>
            </a:r>
            <a:endParaRPr/>
          </a:p>
        </p:txBody>
      </p:sp>
      <p:sp>
        <p:nvSpPr>
          <p:cNvPr id="129" name="Google Shape;129;p1"/>
          <p:cNvSpPr txBox="1"/>
          <p:nvPr>
            <p:ph idx="1" type="subTitle"/>
          </p:nvPr>
        </p:nvSpPr>
        <p:spPr>
          <a:xfrm>
            <a:off x="1858700" y="3413130"/>
            <a:ext cx="5361300" cy="18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sdmay25-16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Client: Manojit Pramanik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lang="en-US"/>
              <a:t>Technical Advisor: Avishek Das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"/>
          <p:cNvPicPr preferRelativeResize="0"/>
          <p:nvPr/>
        </p:nvPicPr>
        <p:blipFill rotWithShape="1">
          <a:blip r:embed="rId3">
            <a:alphaModFix/>
          </a:blip>
          <a:srcRect b="20337" l="5740" r="0" t="0"/>
          <a:stretch/>
        </p:blipFill>
        <p:spPr>
          <a:xfrm>
            <a:off x="233350" y="2654775"/>
            <a:ext cx="2960725" cy="187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Project Overview</a:t>
            </a:r>
            <a:endParaRPr/>
          </a:p>
        </p:txBody>
      </p:sp>
      <p:sp>
        <p:nvSpPr>
          <p:cNvPr id="136" name="Google Shape;136;p2"/>
          <p:cNvSpPr txBox="1"/>
          <p:nvPr>
            <p:ph idx="1" type="body"/>
          </p:nvPr>
        </p:nvSpPr>
        <p:spPr>
          <a:xfrm>
            <a:off x="819150" y="1667900"/>
            <a:ext cx="7505700" cy="26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-US" sz="1600">
                <a:solidFill>
                  <a:srgbClr val="2D3B45"/>
                </a:solidFill>
                <a:highlight>
                  <a:srgbClr val="FFFFFF"/>
                </a:highlight>
              </a:rPr>
              <a:t>Problem Statement: Design and build an 8/16 channel amplifier with low noise to boost ultrasound signals received for a photoacoustic imaging system. </a:t>
            </a:r>
            <a:endParaRPr sz="160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 sz="1600">
              <a:solidFill>
                <a:srgbClr val="2D3B45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t/>
            </a:r>
            <a:endParaRPr sz="1600">
              <a:solidFill>
                <a:srgbClr val="2D3B45"/>
              </a:solidFill>
              <a:highlight>
                <a:srgbClr val="FFFFFF"/>
              </a:highlight>
            </a:endParaRPr>
          </a:p>
        </p:txBody>
      </p:sp>
      <p:sp>
        <p:nvSpPr>
          <p:cNvPr id="137" name="Google Shape;137;p2"/>
          <p:cNvSpPr/>
          <p:nvPr/>
        </p:nvSpPr>
        <p:spPr>
          <a:xfrm>
            <a:off x="2677725" y="3501325"/>
            <a:ext cx="596700" cy="1836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2"/>
          <p:cNvSpPr/>
          <p:nvPr/>
        </p:nvSpPr>
        <p:spPr>
          <a:xfrm>
            <a:off x="5810575" y="2912650"/>
            <a:ext cx="906600" cy="15498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(imaging software)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"/>
          <p:cNvSpPr/>
          <p:nvPr/>
        </p:nvSpPr>
        <p:spPr>
          <a:xfrm>
            <a:off x="3492525" y="3185725"/>
            <a:ext cx="1285200" cy="8148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Amplifier</a:t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"/>
          <p:cNvSpPr/>
          <p:nvPr/>
        </p:nvSpPr>
        <p:spPr>
          <a:xfrm>
            <a:off x="4972850" y="3478375"/>
            <a:ext cx="642600" cy="229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58175" y="2753350"/>
            <a:ext cx="1008768" cy="1679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"/>
          <p:cNvSpPr/>
          <p:nvPr/>
        </p:nvSpPr>
        <p:spPr>
          <a:xfrm>
            <a:off x="6866363" y="3478375"/>
            <a:ext cx="642600" cy="2295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B7B7B7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4"/>
          <p:cNvSpPr txBox="1"/>
          <p:nvPr>
            <p:ph type="title"/>
          </p:nvPr>
        </p:nvSpPr>
        <p:spPr>
          <a:xfrm>
            <a:off x="819150" y="910400"/>
            <a:ext cx="7566900" cy="6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/>
              <a:t>Project Overview</a:t>
            </a:r>
            <a:endParaRPr/>
          </a:p>
        </p:txBody>
      </p:sp>
      <p:pic>
        <p:nvPicPr>
          <p:cNvPr id="148" name="Google Shape;14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37726" y="1529650"/>
            <a:ext cx="1658551" cy="1322775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4"/>
          <p:cNvSpPr txBox="1"/>
          <p:nvPr/>
        </p:nvSpPr>
        <p:spPr>
          <a:xfrm>
            <a:off x="3936950" y="910400"/>
            <a:ext cx="20601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Amplifier Circuit (x16)</a:t>
            </a:r>
            <a:endParaRPr b="1" i="0" sz="13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0" name="Google Shape;15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29775" y="910388"/>
            <a:ext cx="2413150" cy="241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4"/>
          <p:cNvSpPr txBox="1"/>
          <p:nvPr/>
        </p:nvSpPr>
        <p:spPr>
          <a:xfrm>
            <a:off x="6536750" y="910388"/>
            <a:ext cx="13992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Enclosure</a:t>
            </a:r>
            <a:endParaRPr b="1" i="0" sz="13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4"/>
          <p:cNvSpPr txBox="1"/>
          <p:nvPr/>
        </p:nvSpPr>
        <p:spPr>
          <a:xfrm>
            <a:off x="653675" y="1843050"/>
            <a:ext cx="3057000" cy="159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Design Specifications: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Low noise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Low input impedance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Bandpass filtering: 10kHz-10MHz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Small size (&lt; 5x5 cm each)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ESD protection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Easily mountable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" name="Google Shape;153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858126" y="3323550"/>
            <a:ext cx="2238176" cy="1512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4"/>
          <p:cNvSpPr txBox="1"/>
          <p:nvPr/>
        </p:nvSpPr>
        <p:spPr>
          <a:xfrm>
            <a:off x="4858125" y="2924550"/>
            <a:ext cx="2060100" cy="3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b="1" i="0" lang="en-US" sz="13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Power Supply</a:t>
            </a:r>
            <a:endParaRPr b="1" i="0" sz="13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a45448390a_0_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Ethical Ideals - Financial Responsibility</a:t>
            </a:r>
            <a:endParaRPr/>
          </a:p>
        </p:txBody>
      </p:sp>
      <p:sp>
        <p:nvSpPr>
          <p:cNvPr id="160" name="Google Shape;160;g2a45448390a_0_0"/>
          <p:cNvSpPr txBox="1"/>
          <p:nvPr>
            <p:ph idx="1" type="body"/>
          </p:nvPr>
        </p:nvSpPr>
        <p:spPr>
          <a:xfrm>
            <a:off x="727925" y="1728425"/>
            <a:ext cx="74400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600"/>
              <a:t>Our custom amplifier will be more expensive than an off the shelf part, so minimizing cost is important</a:t>
            </a:r>
            <a:endParaRPr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600"/>
              <a:t>Multiple ways to reduce cost while maintaining functionality: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Reducing waste in the prototyping stage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Design for cost: use components that are cheap and reliable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 sz="1400"/>
              <a:t>Simplify design to reduce unnecessary components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lang="en-US" sz="1600"/>
              <a:t>Our approach upholds ethical values because we are acting in the best interest of our client, and providing maximum value to their project</a:t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a45448390a_0_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Ethical Ideals - Communication Honesty</a:t>
            </a:r>
            <a:endParaRPr/>
          </a:p>
        </p:txBody>
      </p:sp>
      <p:sp>
        <p:nvSpPr>
          <p:cNvPr id="166" name="Google Shape;166;g2a45448390a_0_5"/>
          <p:cNvSpPr txBox="1"/>
          <p:nvPr>
            <p:ph idx="1" type="body"/>
          </p:nvPr>
        </p:nvSpPr>
        <p:spPr>
          <a:xfrm>
            <a:off x="727925" y="1728425"/>
            <a:ext cx="7440000" cy="24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385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en-US" sz="1700"/>
              <a:t>Communication honesty is important in our project because we need to meet the specifications given for our project</a:t>
            </a:r>
            <a:endParaRPr sz="17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en-US" sz="1700"/>
              <a:t>Our approach to communication honesty:</a:t>
            </a:r>
            <a:endParaRPr sz="17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US" sz="1500"/>
              <a:t>Do not try to hide or minimize our failures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US" sz="1500"/>
              <a:t>Admit when there is something we do not know (yet!)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-US" sz="1500"/>
              <a:t>Set realistic timelines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Char char="●"/>
            </a:pPr>
            <a:r>
              <a:rPr lang="en-US" sz="1700"/>
              <a:t>Our approach to communication honesty upholds ethical </a:t>
            </a:r>
            <a:r>
              <a:rPr lang="en-US" sz="1700"/>
              <a:t>guidelines</a:t>
            </a:r>
            <a:r>
              <a:rPr lang="en-US" sz="1700"/>
              <a:t> because it prioritizes truth in communication over our reputation. This will ensure the client is aware of any issues, even if it makes us look worse.</a:t>
            </a:r>
            <a:endParaRPr sz="17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" name="Google Shape;171;g2a45448390a_0_10"/>
          <p:cNvGraphicFramePr/>
          <p:nvPr/>
        </p:nvGraphicFramePr>
        <p:xfrm>
          <a:off x="359475" y="29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{6FEAC1D2-A8AC-4C47-BA11-2FBDFAC7118F}</a:tableStyleId>
              </a:tblPr>
              <a:tblGrid>
                <a:gridCol w="1612000"/>
                <a:gridCol w="1771700"/>
                <a:gridCol w="1691850"/>
                <a:gridCol w="1691850"/>
                <a:gridCol w="1691850"/>
              </a:tblGrid>
              <a:tr h="49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Beneficence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Nonmaleficence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Respect for Autonomy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/>
                        <a:t>Justice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</a:tr>
              <a:tr h="903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Public health,</a:t>
                      </a:r>
                      <a:endParaRPr b="1" sz="1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safety, and</a:t>
                      </a:r>
                      <a:endParaRPr b="1" sz="1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welfare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Improve quality of medical imaging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Design assembled in house - does not support unfair labor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Designed according to client specifications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PAT imaging could provide more affordable medical care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03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Global, cultural,</a:t>
                      </a:r>
                      <a:endParaRPr b="1" sz="16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and social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Addresses the needs of medical professionals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Usable by all groups, no group is excluded intentionally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Does not assume cultural norms - intuitive design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Medical imaging will be used for people of all groups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03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Environmental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Imaging system is more compact, using less resources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Low power design minimizes greenhouse emissions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Could be designed to use lower power, trading off gain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Design will be used worldwide, minimizing unequal effects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903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/>
                        <a:t>Economic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Imaging system could create more jobs in the medical industry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Another alternative product in a large market will not hurt the economy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8-channel versus 16-channel depending on budget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Low cost components and fabrication keeps product accessible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a45448390a_0_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Other Potential Ethical Issues</a:t>
            </a:r>
            <a:endParaRPr/>
          </a:p>
        </p:txBody>
      </p:sp>
      <p:sp>
        <p:nvSpPr>
          <p:cNvPr id="177" name="Google Shape;177;g2a45448390a_0_15"/>
          <p:cNvSpPr txBox="1"/>
          <p:nvPr>
            <p:ph idx="1" type="body"/>
          </p:nvPr>
        </p:nvSpPr>
        <p:spPr>
          <a:xfrm>
            <a:off x="819150" y="1705700"/>
            <a:ext cx="7505700" cy="291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87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50"/>
              <a:buChar char="●"/>
            </a:pPr>
            <a:r>
              <a:rPr lang="en-US" sz="2050"/>
              <a:t>What are the consequences of failure of our product?</a:t>
            </a:r>
            <a:endParaRPr sz="2050"/>
          </a:p>
          <a:p>
            <a:pPr indent="-3587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50"/>
              <a:buChar char="●"/>
            </a:pPr>
            <a:r>
              <a:rPr lang="en-US" sz="2050"/>
              <a:t>What are the ethics of animal testing?</a:t>
            </a:r>
            <a:endParaRPr sz="2050"/>
          </a:p>
          <a:p>
            <a:pPr indent="-358775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050"/>
              <a:buChar char="●"/>
            </a:pPr>
            <a:r>
              <a:rPr lang="en-US" sz="2050"/>
              <a:t>Does this imaging technology create privacy concerns?</a:t>
            </a:r>
            <a:endParaRPr sz="2050"/>
          </a:p>
          <a:p>
            <a:pPr indent="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5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6"/>
          <p:cNvSpPr txBox="1"/>
          <p:nvPr>
            <p:ph type="title"/>
          </p:nvPr>
        </p:nvSpPr>
        <p:spPr>
          <a:xfrm>
            <a:off x="1359900" y="1986075"/>
            <a:ext cx="64242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